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70" r:id="rId12"/>
    <p:sldId id="267" r:id="rId13"/>
    <p:sldId id="271" r:id="rId14"/>
    <p:sldId id="272" r:id="rId15"/>
    <p:sldId id="265" r:id="rId16"/>
    <p:sldId id="266" r:id="rId17"/>
    <p:sldId id="294" r:id="rId18"/>
    <p:sldId id="295" r:id="rId19"/>
    <p:sldId id="273" r:id="rId20"/>
    <p:sldId id="268" r:id="rId21"/>
    <p:sldId id="274" r:id="rId22"/>
    <p:sldId id="269" r:id="rId23"/>
    <p:sldId id="275" r:id="rId24"/>
    <p:sldId id="276" r:id="rId25"/>
    <p:sldId id="282" r:id="rId26"/>
    <p:sldId id="283" r:id="rId27"/>
    <p:sldId id="284" r:id="rId28"/>
    <p:sldId id="285" r:id="rId29"/>
    <p:sldId id="296" r:id="rId30"/>
    <p:sldId id="297" r:id="rId31"/>
    <p:sldId id="277" r:id="rId32"/>
    <p:sldId id="302" r:id="rId33"/>
    <p:sldId id="303" r:id="rId34"/>
    <p:sldId id="278" r:id="rId35"/>
    <p:sldId id="279" r:id="rId36"/>
    <p:sldId id="280" r:id="rId37"/>
    <p:sldId id="281" r:id="rId38"/>
    <p:sldId id="286" r:id="rId39"/>
    <p:sldId id="291" r:id="rId40"/>
    <p:sldId id="298" r:id="rId41"/>
    <p:sldId id="299" r:id="rId42"/>
    <p:sldId id="300" r:id="rId43"/>
    <p:sldId id="301" r:id="rId44"/>
    <p:sldId id="287" r:id="rId45"/>
    <p:sldId id="288" r:id="rId46"/>
    <p:sldId id="289" r:id="rId47"/>
    <p:sldId id="290" r:id="rId48"/>
    <p:sldId id="304" r:id="rId49"/>
    <p:sldId id="292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F16EC-0DC6-4FA5-8E9C-0AD3A91205B6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AA826-5E2D-4847-A9DB-68A2165A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1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A22E9-9182-4B7A-8560-67E4A2CAB20E}" type="slidenum">
              <a:rPr lang="en-US"/>
              <a:pPr/>
              <a:t>2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6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351A-7C79-40F8-8559-33C6D7CFC1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6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4E49F-119E-40F3-9FA3-779249E40606}" type="slidenum">
              <a:rPr lang="en-US"/>
              <a:pPr/>
              <a:t>32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1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0C364-524A-4847-8D63-18901D1DC886}" type="slidenum">
              <a:rPr lang="en-US"/>
              <a:pPr/>
              <a:t>33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0C278-5D0B-4AA6-8F63-F691F67A697F}" type="slidenum">
              <a:rPr lang="en-US"/>
              <a:pPr/>
              <a:t>40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D4C3E-AA1B-414A-B356-CE2E21EDED97}" type="slidenum">
              <a:rPr lang="en-US"/>
              <a:pPr/>
              <a:t>41</a:t>
            </a:fld>
            <a:endParaRPr 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5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100E7-69F6-4455-9D31-867D0244976B}" type="slidenum">
              <a:rPr lang="en-US"/>
              <a:pPr/>
              <a:t>42</a:t>
            </a:fld>
            <a:endParaRPr lang="en-US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7363B-ADB0-4026-87FC-C412CF694D6F}" type="slidenum">
              <a:rPr lang="en-US"/>
              <a:pPr/>
              <a:t>43</a:t>
            </a:fld>
            <a:endParaRPr 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C413C-B30C-48BA-A8A8-9E804589D534}" type="slidenum">
              <a:rPr lang="en-US"/>
              <a:pPr/>
              <a:t>48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9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World Class Investigations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Doing it Right</a:t>
            </a:r>
          </a:p>
        </p:txBody>
      </p:sp>
    </p:spTree>
    <p:extLst>
      <p:ext uri="{BB962C8B-B14F-4D97-AF65-F5344CB8AC3E}">
        <p14:creationId xmlns:p14="http://schemas.microsoft.com/office/powerpoint/2010/main" val="393574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Your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have consistent formatting</a:t>
            </a:r>
          </a:p>
          <a:p>
            <a:r>
              <a:rPr lang="en-US" dirty="0"/>
              <a:t>Intentions:</a:t>
            </a:r>
          </a:p>
          <a:p>
            <a:pPr lvl="1"/>
            <a:r>
              <a:rPr lang="en-US" dirty="0"/>
              <a:t>Reconstruct</a:t>
            </a:r>
          </a:p>
          <a:p>
            <a:pPr lvl="1"/>
            <a:r>
              <a:rPr lang="en-US" dirty="0"/>
              <a:t>Be Comprehensive</a:t>
            </a:r>
          </a:p>
          <a:p>
            <a:pPr lvl="1"/>
            <a:r>
              <a:rPr lang="en-US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130076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Contents: All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 sheet</a:t>
            </a:r>
          </a:p>
          <a:p>
            <a:r>
              <a:rPr lang="en-US" dirty="0"/>
              <a:t>Activity Log</a:t>
            </a:r>
          </a:p>
          <a:p>
            <a:r>
              <a:rPr lang="en-US" dirty="0"/>
              <a:t>Evidence Log</a:t>
            </a:r>
          </a:p>
          <a:p>
            <a:r>
              <a:rPr lang="en-US" dirty="0"/>
              <a:t>Notices</a:t>
            </a:r>
          </a:p>
          <a:p>
            <a:r>
              <a:rPr lang="en-US" dirty="0"/>
              <a:t>Correspondence</a:t>
            </a:r>
          </a:p>
          <a:p>
            <a:r>
              <a:rPr lang="en-US" dirty="0"/>
              <a:t>Notes</a:t>
            </a:r>
          </a:p>
          <a:p>
            <a:r>
              <a:rPr lang="en-US" dirty="0"/>
              <a:t>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1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" t="13787" b="6063"/>
          <a:stretch/>
        </p:blipFill>
        <p:spPr>
          <a:xfrm>
            <a:off x="412124" y="-103032"/>
            <a:ext cx="11346286" cy="78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162" t="17088" r="10211" b="15438"/>
          <a:stretch/>
        </p:blipFill>
        <p:spPr>
          <a:xfrm>
            <a:off x="3799269" y="218940"/>
            <a:ext cx="7147774" cy="65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6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78" t="15768" r="18979" b="11213"/>
          <a:stretch/>
        </p:blipFill>
        <p:spPr>
          <a:xfrm>
            <a:off x="2691685" y="90152"/>
            <a:ext cx="7186411" cy="71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0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Interim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Parties</a:t>
            </a:r>
          </a:p>
          <a:p>
            <a:r>
              <a:rPr lang="en-US" dirty="0"/>
              <a:t>Preserve Evidence</a:t>
            </a:r>
          </a:p>
          <a:p>
            <a:r>
              <a:rPr lang="en-US" dirty="0"/>
              <a:t>Reduce Risk</a:t>
            </a:r>
          </a:p>
        </p:txBody>
      </p:sp>
    </p:spTree>
    <p:extLst>
      <p:ext uri="{BB962C8B-B14F-4D97-AF65-F5344CB8AC3E}">
        <p14:creationId xmlns:p14="http://schemas.microsoft.com/office/powerpoint/2010/main" val="169709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6" t="13919" b="6063"/>
          <a:stretch/>
        </p:blipFill>
        <p:spPr>
          <a:xfrm>
            <a:off x="579549" y="-90152"/>
            <a:ext cx="11294772" cy="780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06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Investigative Hold/Preservation of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allegations involving patterns of discrimination in hiring, pay, promotion</a:t>
            </a:r>
          </a:p>
          <a:p>
            <a:r>
              <a:rPr lang="en-US" dirty="0"/>
              <a:t>For hostile environment allegations stretching across multiple locations/departments/decentralized units</a:t>
            </a:r>
          </a:p>
        </p:txBody>
      </p:sp>
    </p:spTree>
    <p:extLst>
      <p:ext uri="{BB962C8B-B14F-4D97-AF65-F5344CB8AC3E}">
        <p14:creationId xmlns:p14="http://schemas.microsoft.com/office/powerpoint/2010/main" val="3689236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83" t="13933" r="7813" b="14714"/>
          <a:stretch/>
        </p:blipFill>
        <p:spPr>
          <a:xfrm>
            <a:off x="558800" y="-88900"/>
            <a:ext cx="106807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83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To Investigate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consistent criterion to determine whether a formal/full investigation is necessary</a:t>
            </a:r>
          </a:p>
          <a:p>
            <a:pPr lvl="1"/>
            <a:r>
              <a:rPr lang="en-US" dirty="0"/>
              <a:t>Is informal intervention appropriate and possible?</a:t>
            </a:r>
          </a:p>
          <a:p>
            <a:pPr lvl="1"/>
            <a:r>
              <a:rPr lang="en-US" dirty="0"/>
              <a:t>Is the alleged behavior, if true, likely to result in formal action?</a:t>
            </a:r>
          </a:p>
          <a:p>
            <a:pPr lvl="1"/>
            <a:r>
              <a:rPr lang="en-US" dirty="0"/>
              <a:t>Is there a duty to investigate?</a:t>
            </a:r>
          </a:p>
          <a:p>
            <a:pPr lvl="1"/>
            <a:r>
              <a:rPr lang="en-US" dirty="0"/>
              <a:t>Is the matter historic or current, and if historic, is there current risk?</a:t>
            </a:r>
          </a:p>
          <a:p>
            <a:pPr lvl="1"/>
            <a:r>
              <a:rPr lang="en-US" dirty="0"/>
              <a:t>Are the parties necessary to investigating available/employed/alive?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0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Fairness</a:t>
            </a:r>
          </a:p>
          <a:p>
            <a:r>
              <a:rPr lang="en-US"/>
              <a:t>Document/memorialize</a:t>
            </a:r>
          </a:p>
          <a:p>
            <a:r>
              <a:rPr lang="en-US"/>
              <a:t>Proactivity</a:t>
            </a:r>
          </a:p>
          <a:p>
            <a:r>
              <a:rPr lang="en-US"/>
              <a:t>Clarity</a:t>
            </a:r>
          </a:p>
          <a:p>
            <a:r>
              <a:rPr lang="en-US"/>
              <a:t>Shared understanding</a:t>
            </a:r>
          </a:p>
          <a:p>
            <a:r>
              <a:rPr lang="en-US"/>
              <a:t>Meet requirements</a:t>
            </a:r>
          </a:p>
          <a:p>
            <a:r>
              <a:rPr lang="en-US"/>
              <a:t>Aid decision making</a:t>
            </a:r>
          </a:p>
          <a:p>
            <a:r>
              <a:rPr lang="en-US"/>
              <a:t>Support organizational decision making</a:t>
            </a: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Why Conduct an Investigation?</a:t>
            </a:r>
          </a:p>
        </p:txBody>
      </p:sp>
    </p:spTree>
    <p:extLst>
      <p:ext uri="{BB962C8B-B14F-4D97-AF65-F5344CB8AC3E}">
        <p14:creationId xmlns:p14="http://schemas.microsoft.com/office/powerpoint/2010/main" val="850055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40" t="13655" r="3029" b="6723"/>
          <a:stretch/>
        </p:blipFill>
        <p:spPr>
          <a:xfrm>
            <a:off x="321972" y="-115910"/>
            <a:ext cx="11500834" cy="77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0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Investigate?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Neutrality</a:t>
            </a:r>
          </a:p>
          <a:p>
            <a:r>
              <a:rPr lang="en-US" dirty="0"/>
              <a:t>Independence</a:t>
            </a:r>
          </a:p>
          <a:p>
            <a:r>
              <a:rPr lang="en-US" dirty="0"/>
              <a:t>Expertise</a:t>
            </a:r>
          </a:p>
          <a:p>
            <a:r>
              <a:rPr lang="en-US" dirty="0"/>
              <a:t>Resources (time and capability)</a:t>
            </a:r>
          </a:p>
        </p:txBody>
      </p:sp>
    </p:spTree>
    <p:extLst>
      <p:ext uri="{BB962C8B-B14F-4D97-AF65-F5344CB8AC3E}">
        <p14:creationId xmlns:p14="http://schemas.microsoft.com/office/powerpoint/2010/main" val="3538621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" t="14051" b="6723"/>
          <a:stretch/>
        </p:blipFill>
        <p:spPr>
          <a:xfrm>
            <a:off x="296215" y="-77274"/>
            <a:ext cx="11320530" cy="77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54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to Know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needs to know:</a:t>
            </a:r>
          </a:p>
          <a:p>
            <a:pPr lvl="1"/>
            <a:r>
              <a:rPr lang="en-US" dirty="0"/>
              <a:t>Details</a:t>
            </a:r>
          </a:p>
          <a:p>
            <a:pPr lvl="1"/>
            <a:r>
              <a:rPr lang="en-US" dirty="0"/>
              <a:t>Parties</a:t>
            </a:r>
          </a:p>
          <a:p>
            <a:pPr lvl="1"/>
            <a:r>
              <a:rPr lang="en-US" dirty="0"/>
              <a:t>Investigation is Occurring</a:t>
            </a:r>
          </a:p>
          <a:p>
            <a:pPr lvl="1"/>
            <a:r>
              <a:rPr lang="en-US" dirty="0"/>
              <a:t>Nothing</a:t>
            </a:r>
          </a:p>
        </p:txBody>
      </p:sp>
    </p:spTree>
    <p:extLst>
      <p:ext uri="{BB962C8B-B14F-4D97-AF65-F5344CB8AC3E}">
        <p14:creationId xmlns:p14="http://schemas.microsoft.com/office/powerpoint/2010/main" val="1022308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73" t="16429" r="5986" b="16494"/>
          <a:stretch/>
        </p:blipFill>
        <p:spPr>
          <a:xfrm>
            <a:off x="1081826" y="154546"/>
            <a:ext cx="10380371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8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Investigative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Backbone to any investigation</a:t>
            </a:r>
          </a:p>
          <a:p>
            <a:r>
              <a:rPr lang="en-US" dirty="0"/>
              <a:t>Need not be formal, but should be a living document</a:t>
            </a:r>
          </a:p>
        </p:txBody>
      </p:sp>
    </p:spTree>
    <p:extLst>
      <p:ext uri="{BB962C8B-B14F-4D97-AF65-F5344CB8AC3E}">
        <p14:creationId xmlns:p14="http://schemas.microsoft.com/office/powerpoint/2010/main" val="1350776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 can be very informal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5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45744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095"/>
            <a:ext cx="10515600" cy="678064"/>
          </a:xfrm>
        </p:spPr>
        <p:txBody>
          <a:bodyPr>
            <a:normAutofit fontScale="90000"/>
          </a:bodyPr>
          <a:lstStyle/>
          <a:p>
            <a:r>
              <a:rPr lang="en-US" dirty="0"/>
              <a:t>Or formal.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83" r="1298" b="5923"/>
          <a:stretch/>
        </p:blipFill>
        <p:spPr>
          <a:xfrm>
            <a:off x="2537139" y="1790163"/>
            <a:ext cx="6336406" cy="40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28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 Investigative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Relevant Policies</a:t>
            </a:r>
          </a:p>
          <a:p>
            <a:r>
              <a:rPr lang="en-US" dirty="0"/>
              <a:t>Identification of Scope</a:t>
            </a:r>
          </a:p>
          <a:p>
            <a:r>
              <a:rPr lang="en-US" dirty="0"/>
              <a:t>Investigative Questions</a:t>
            </a:r>
          </a:p>
          <a:p>
            <a:pPr lvl="1"/>
            <a:r>
              <a:rPr lang="en-US" dirty="0"/>
              <a:t>Which are not interview questions</a:t>
            </a:r>
          </a:p>
        </p:txBody>
      </p:sp>
    </p:spTree>
    <p:extLst>
      <p:ext uri="{BB962C8B-B14F-4D97-AF65-F5344CB8AC3E}">
        <p14:creationId xmlns:p14="http://schemas.microsoft.com/office/powerpoint/2010/main" val="294303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the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  <a:p>
            <a:r>
              <a:rPr lang="en-US" dirty="0"/>
              <a:t>Need to Know</a:t>
            </a:r>
          </a:p>
          <a:p>
            <a:r>
              <a:rPr lang="en-US" dirty="0"/>
              <a:t>Scripted if not you</a:t>
            </a:r>
          </a:p>
        </p:txBody>
      </p:sp>
    </p:spTree>
    <p:extLst>
      <p:ext uri="{BB962C8B-B14F-4D97-AF65-F5344CB8AC3E}">
        <p14:creationId xmlns:p14="http://schemas.microsoft.com/office/powerpoint/2010/main" val="44442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53" name="Rectangle 3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02817" name="Group 1"/>
          <p:cNvGrpSpPr>
            <a:grpSpLocks noChangeAspect="1"/>
          </p:cNvGrpSpPr>
          <p:nvPr/>
        </p:nvGrpSpPr>
        <p:grpSpPr bwMode="auto">
          <a:xfrm>
            <a:off x="1905000" y="0"/>
            <a:ext cx="7086600" cy="7886700"/>
            <a:chOff x="385" y="2353"/>
            <a:chExt cx="8070" cy="10645"/>
          </a:xfrm>
        </p:grpSpPr>
        <p:sp>
          <p:nvSpPr>
            <p:cNvPr id="802852" name="AutoShape 36"/>
            <p:cNvSpPr>
              <a:spLocks noChangeAspect="1" noChangeArrowheads="1" noTextEdit="1"/>
            </p:cNvSpPr>
            <p:nvPr/>
          </p:nvSpPr>
          <p:spPr bwMode="auto">
            <a:xfrm>
              <a:off x="385" y="2353"/>
              <a:ext cx="8070" cy="106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51" name="AutoShape 35"/>
            <p:cNvSpPr>
              <a:spLocks noChangeArrowheads="1"/>
            </p:cNvSpPr>
            <p:nvPr/>
          </p:nvSpPr>
          <p:spPr bwMode="auto">
            <a:xfrm>
              <a:off x="3955" y="2353"/>
              <a:ext cx="1140" cy="66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Arial" pitchFamily="34" charset="0"/>
                </a:rPr>
                <a:t>INTAKE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Arial" pitchFamily="34" charset="0"/>
                </a:rPr>
                <a:t>    1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50" name="AutoShape 34"/>
            <p:cNvSpPr>
              <a:spLocks noChangeArrowheads="1"/>
            </p:cNvSpPr>
            <p:nvPr/>
          </p:nvSpPr>
          <p:spPr bwMode="auto">
            <a:xfrm>
              <a:off x="3805" y="3587"/>
              <a:ext cx="1440" cy="669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Analysis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49" name="AutoShape 33"/>
            <p:cNvSpPr>
              <a:spLocks noChangeArrowheads="1"/>
            </p:cNvSpPr>
            <p:nvPr/>
          </p:nvSpPr>
          <p:spPr bwMode="auto">
            <a:xfrm>
              <a:off x="6595" y="3741"/>
              <a:ext cx="1260" cy="67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Informal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Handling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48" name="AutoShape 32"/>
            <p:cNvSpPr>
              <a:spLocks noChangeArrowheads="1"/>
            </p:cNvSpPr>
            <p:nvPr/>
          </p:nvSpPr>
          <p:spPr bwMode="auto">
            <a:xfrm>
              <a:off x="598" y="4872"/>
              <a:ext cx="2685" cy="1254"/>
            </a:xfrm>
            <a:prstGeom prst="flowChartTerminator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OPEN FILE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OBSERVE RECORD KEEPING PROTOCOL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                 4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47" name="AutoShape 31"/>
            <p:cNvSpPr>
              <a:spLocks noChangeArrowheads="1"/>
            </p:cNvSpPr>
            <p:nvPr/>
          </p:nvSpPr>
          <p:spPr bwMode="auto">
            <a:xfrm>
              <a:off x="1610" y="3639"/>
              <a:ext cx="1919" cy="772"/>
            </a:xfrm>
            <a:prstGeom prst="flowChartTerminator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INTERIM ACTIONS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          2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46" name="AutoShape 30"/>
            <p:cNvSpPr>
              <a:spLocks noChangeArrowheads="1"/>
            </p:cNvSpPr>
            <p:nvPr/>
          </p:nvSpPr>
          <p:spPr bwMode="auto">
            <a:xfrm>
              <a:off x="3655" y="4667"/>
              <a:ext cx="1800" cy="92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Decision to Investigate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45" name="AutoShape 29"/>
            <p:cNvSpPr>
              <a:spLocks noChangeArrowheads="1"/>
            </p:cNvSpPr>
            <p:nvPr/>
          </p:nvSpPr>
          <p:spPr bwMode="auto">
            <a:xfrm>
              <a:off x="3655" y="7136"/>
              <a:ext cx="1950" cy="925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INVESTIGATIVE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PLAN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 5,8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44" name="AutoShape 28"/>
            <p:cNvSpPr>
              <a:spLocks noChangeArrowheads="1"/>
            </p:cNvSpPr>
            <p:nvPr/>
          </p:nvSpPr>
          <p:spPr bwMode="auto">
            <a:xfrm>
              <a:off x="3685" y="5901"/>
              <a:ext cx="1800" cy="87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Complainant Interview if needed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43" name="AutoShape 27"/>
            <p:cNvSpPr>
              <a:spLocks noChangeArrowheads="1"/>
            </p:cNvSpPr>
            <p:nvPr/>
          </p:nvSpPr>
          <p:spPr bwMode="auto">
            <a:xfrm>
              <a:off x="3835" y="8370"/>
              <a:ext cx="1800" cy="751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INTERVIEWS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            7, 9, 10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42" name="AutoShape 26"/>
            <p:cNvSpPr>
              <a:spLocks noChangeArrowheads="1"/>
            </p:cNvSpPr>
            <p:nvPr/>
          </p:nvSpPr>
          <p:spPr bwMode="auto">
            <a:xfrm>
              <a:off x="6295" y="7290"/>
              <a:ext cx="1860" cy="413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Interim Actions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41" name="AutoShape 25"/>
            <p:cNvSpPr>
              <a:spLocks noChangeArrowheads="1"/>
            </p:cNvSpPr>
            <p:nvPr/>
          </p:nvSpPr>
          <p:spPr bwMode="auto">
            <a:xfrm>
              <a:off x="6295" y="6827"/>
              <a:ext cx="1350" cy="412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Notices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40" name="AutoShape 24"/>
            <p:cNvSpPr>
              <a:spLocks noChangeArrowheads="1"/>
            </p:cNvSpPr>
            <p:nvPr/>
          </p:nvSpPr>
          <p:spPr bwMode="auto">
            <a:xfrm>
              <a:off x="6295" y="6364"/>
              <a:ext cx="1710" cy="413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Policy Review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39" name="AutoShape 23"/>
            <p:cNvSpPr>
              <a:spLocks noChangeArrowheads="1"/>
            </p:cNvSpPr>
            <p:nvPr/>
          </p:nvSpPr>
          <p:spPr bwMode="auto">
            <a:xfrm>
              <a:off x="5755" y="4821"/>
              <a:ext cx="2700" cy="926"/>
            </a:xfrm>
            <a:prstGeom prst="flowChartTerminator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IDENTIFY NEED TO KNOW TEAM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3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38" name="AutoShape 22"/>
            <p:cNvSpPr>
              <a:spLocks noChangeShapeType="1"/>
            </p:cNvSpPr>
            <p:nvPr/>
          </p:nvSpPr>
          <p:spPr bwMode="auto">
            <a:xfrm>
              <a:off x="4525" y="3040"/>
              <a:ext cx="1" cy="5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37" name="AutoShape 21"/>
            <p:cNvSpPr>
              <a:spLocks noChangeShapeType="1"/>
            </p:cNvSpPr>
            <p:nvPr/>
          </p:nvSpPr>
          <p:spPr bwMode="auto">
            <a:xfrm flipH="1">
              <a:off x="3548" y="3921"/>
              <a:ext cx="257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36" name="AutoShape 20"/>
            <p:cNvSpPr>
              <a:spLocks noChangeShapeType="1"/>
            </p:cNvSpPr>
            <p:nvPr/>
          </p:nvSpPr>
          <p:spPr bwMode="auto">
            <a:xfrm>
              <a:off x="5245" y="3921"/>
              <a:ext cx="1350" cy="1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35" name="AutoShape 19"/>
            <p:cNvSpPr>
              <a:spLocks noChangeShapeType="1"/>
            </p:cNvSpPr>
            <p:nvPr/>
          </p:nvSpPr>
          <p:spPr bwMode="auto">
            <a:xfrm>
              <a:off x="4525" y="4256"/>
              <a:ext cx="30" cy="4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34" name="AutoShape 18"/>
            <p:cNvSpPr>
              <a:spLocks noChangeShapeType="1"/>
            </p:cNvSpPr>
            <p:nvPr/>
          </p:nvSpPr>
          <p:spPr bwMode="auto">
            <a:xfrm flipH="1">
              <a:off x="3302" y="5130"/>
              <a:ext cx="353" cy="3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33" name="AutoShape 17"/>
            <p:cNvSpPr>
              <a:spLocks noChangeShapeType="1"/>
            </p:cNvSpPr>
            <p:nvPr/>
          </p:nvSpPr>
          <p:spPr bwMode="auto">
            <a:xfrm>
              <a:off x="5227" y="4166"/>
              <a:ext cx="510" cy="11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32" name="AutoShape 16"/>
            <p:cNvSpPr>
              <a:spLocks noChangeShapeType="1"/>
            </p:cNvSpPr>
            <p:nvPr/>
          </p:nvSpPr>
          <p:spPr bwMode="auto">
            <a:xfrm>
              <a:off x="4555" y="5593"/>
              <a:ext cx="30" cy="3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31" name="AutoShape 15"/>
            <p:cNvSpPr>
              <a:spLocks noChangeShapeType="1"/>
            </p:cNvSpPr>
            <p:nvPr/>
          </p:nvSpPr>
          <p:spPr bwMode="auto">
            <a:xfrm>
              <a:off x="4585" y="6777"/>
              <a:ext cx="45" cy="3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30" name="AutoShape 14"/>
            <p:cNvSpPr>
              <a:spLocks noChangeShapeType="1"/>
            </p:cNvSpPr>
            <p:nvPr/>
          </p:nvSpPr>
          <p:spPr bwMode="auto">
            <a:xfrm flipV="1">
              <a:off x="5623" y="6571"/>
              <a:ext cx="672" cy="10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29" name="AutoShape 13"/>
            <p:cNvSpPr>
              <a:spLocks noChangeShapeType="1"/>
            </p:cNvSpPr>
            <p:nvPr/>
          </p:nvSpPr>
          <p:spPr bwMode="auto">
            <a:xfrm flipV="1">
              <a:off x="5623" y="7034"/>
              <a:ext cx="672" cy="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28" name="AutoShape 12"/>
            <p:cNvSpPr>
              <a:spLocks noChangeShapeType="1"/>
            </p:cNvSpPr>
            <p:nvPr/>
          </p:nvSpPr>
          <p:spPr bwMode="auto">
            <a:xfrm>
              <a:off x="5635" y="7444"/>
              <a:ext cx="660" cy="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27" name="AutoShape 11"/>
            <p:cNvSpPr>
              <a:spLocks noChangeShapeType="1"/>
            </p:cNvSpPr>
            <p:nvPr/>
          </p:nvSpPr>
          <p:spPr bwMode="auto">
            <a:xfrm>
              <a:off x="4630" y="8080"/>
              <a:ext cx="105" cy="2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26" name="AutoShape 10"/>
            <p:cNvSpPr>
              <a:spLocks noChangeArrowheads="1"/>
            </p:cNvSpPr>
            <p:nvPr/>
          </p:nvSpPr>
          <p:spPr bwMode="auto">
            <a:xfrm>
              <a:off x="1255" y="7136"/>
              <a:ext cx="1890" cy="719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Data Collection and Recording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25" name="AutoShape 9"/>
            <p:cNvSpPr>
              <a:spLocks noChangeArrowheads="1"/>
            </p:cNvSpPr>
            <p:nvPr/>
          </p:nvSpPr>
          <p:spPr bwMode="auto">
            <a:xfrm>
              <a:off x="1255" y="8196"/>
              <a:ext cx="1890" cy="1099"/>
            </a:xfrm>
            <a:prstGeom prst="flowChartTerminator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GATHER AND LOG EVIDENCE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           6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24" name="AutoShape 8"/>
            <p:cNvSpPr>
              <a:spLocks noChangeShapeType="1"/>
            </p:cNvSpPr>
            <p:nvPr/>
          </p:nvSpPr>
          <p:spPr bwMode="auto">
            <a:xfrm>
              <a:off x="3145" y="7496"/>
              <a:ext cx="672" cy="1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23" name="AutoShape 7"/>
            <p:cNvSpPr>
              <a:spLocks noChangeShapeType="1"/>
            </p:cNvSpPr>
            <p:nvPr/>
          </p:nvSpPr>
          <p:spPr bwMode="auto">
            <a:xfrm flipH="1">
              <a:off x="3163" y="8746"/>
              <a:ext cx="65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22" name="AutoShape 6"/>
            <p:cNvSpPr>
              <a:spLocks noChangeArrowheads="1"/>
            </p:cNvSpPr>
            <p:nvPr/>
          </p:nvSpPr>
          <p:spPr bwMode="auto">
            <a:xfrm>
              <a:off x="3035" y="10605"/>
              <a:ext cx="2870" cy="612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REPORT FINDINGS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                 12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21" name="AutoShape 5"/>
            <p:cNvSpPr>
              <a:spLocks noChangeArrowheads="1"/>
            </p:cNvSpPr>
            <p:nvPr/>
          </p:nvSpPr>
          <p:spPr bwMode="auto">
            <a:xfrm>
              <a:off x="2805" y="9295"/>
              <a:ext cx="3318" cy="926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CREDIBILITY ASSESSMENT</a:t>
              </a:r>
              <a:endParaRPr lang="en-US" sz="9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ＭＳ Ｐゴシック" pitchFamily="1" charset="-128"/>
                  <a:cs typeface="Times New Roman" pitchFamily="18" charset="0"/>
                </a:rPr>
                <a:t>                           11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endParaRPr>
            </a:p>
          </p:txBody>
        </p:sp>
        <p:sp>
          <p:nvSpPr>
            <p:cNvPr id="802820" name="AutoShape 4"/>
            <p:cNvSpPr>
              <a:spLocks noChangeShapeType="1"/>
            </p:cNvSpPr>
            <p:nvPr/>
          </p:nvSpPr>
          <p:spPr bwMode="auto">
            <a:xfrm flipH="1">
              <a:off x="4464" y="9140"/>
              <a:ext cx="271" cy="1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19" name="AutoShape 3"/>
            <p:cNvSpPr>
              <a:spLocks noChangeShapeType="1"/>
            </p:cNvSpPr>
            <p:nvPr/>
          </p:nvSpPr>
          <p:spPr bwMode="auto">
            <a:xfrm>
              <a:off x="4389" y="10221"/>
              <a:ext cx="75" cy="3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818" name="AutoShape 2"/>
            <p:cNvSpPr>
              <a:spLocks noChangeArrowheads="1"/>
            </p:cNvSpPr>
            <p:nvPr/>
          </p:nvSpPr>
          <p:spPr bwMode="auto">
            <a:xfrm rot="-5400000">
              <a:off x="5775" y="7797"/>
              <a:ext cx="746" cy="935"/>
            </a:xfrm>
            <a:prstGeom prst="curvedUpArrow">
              <a:avLst>
                <a:gd name="adj1" fmla="val 20000"/>
                <a:gd name="adj2" fmla="val 40000"/>
                <a:gd name="adj3" fmla="val 417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2917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58" t="14193" r="8542" b="15235"/>
          <a:stretch/>
        </p:blipFill>
        <p:spPr>
          <a:xfrm>
            <a:off x="787400" y="-63500"/>
            <a:ext cx="103632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45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Checklist of Notices to be Signed</a:t>
            </a:r>
          </a:p>
          <a:p>
            <a:r>
              <a:rPr lang="en-US" dirty="0"/>
              <a:t>Minimally to include</a:t>
            </a:r>
          </a:p>
          <a:p>
            <a:pPr lvl="1"/>
            <a:r>
              <a:rPr lang="en-US" dirty="0"/>
              <a:t>Purpose of the Interview</a:t>
            </a:r>
          </a:p>
          <a:p>
            <a:pPr lvl="1"/>
            <a:r>
              <a:rPr lang="en-US" dirty="0"/>
              <a:t>Basis for participation/cooperation (voluntary? Required?) and consequence of non participation</a:t>
            </a:r>
          </a:p>
          <a:p>
            <a:pPr lvl="1"/>
            <a:r>
              <a:rPr lang="en-US" dirty="0"/>
              <a:t>Need to know standard and application</a:t>
            </a:r>
          </a:p>
          <a:p>
            <a:pPr lvl="1"/>
            <a:r>
              <a:rPr lang="en-US" dirty="0"/>
              <a:t>Protections against reprisal and how to report</a:t>
            </a:r>
          </a:p>
          <a:p>
            <a:pPr lvl="1"/>
            <a:r>
              <a:rPr lang="en-US" i="1" dirty="0"/>
              <a:t>Banner</a:t>
            </a:r>
            <a:r>
              <a:rPr lang="en-US" dirty="0"/>
              <a:t>-tested confidentiality if appropriate</a:t>
            </a:r>
          </a:p>
          <a:p>
            <a:pPr lvl="1"/>
            <a:r>
              <a:rPr lang="en-US" dirty="0"/>
              <a:t>Permission and expectation of follow up</a:t>
            </a:r>
          </a:p>
          <a:p>
            <a:pPr lvl="1"/>
            <a:r>
              <a:rPr lang="en-US" dirty="0"/>
              <a:t>Appropriate Garrity/Tennesen/Weingarten information</a:t>
            </a:r>
          </a:p>
        </p:txBody>
      </p:sp>
    </p:spTree>
    <p:extLst>
      <p:ext uri="{BB962C8B-B14F-4D97-AF65-F5344CB8AC3E}">
        <p14:creationId xmlns:p14="http://schemas.microsoft.com/office/powerpoint/2010/main" val="2832743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5 Stages of Interviewing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 err="1"/>
              <a:t>Administrivia</a:t>
            </a:r>
            <a:r>
              <a:rPr lang="en-US" dirty="0"/>
              <a:t>, Baselining and Connecting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w"/>
            </a:pPr>
            <a:r>
              <a:rPr lang="en-US" dirty="0"/>
              <a:t>Stage setting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Uninterrupted Initial Narrative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w"/>
            </a:pPr>
            <a:r>
              <a:rPr lang="en-US" dirty="0"/>
              <a:t>Listening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Reconstruction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w"/>
            </a:pPr>
            <a:r>
              <a:rPr lang="en-US" dirty="0"/>
              <a:t>Analysis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Deconstruction, or “Push”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w"/>
            </a:pPr>
            <a:r>
              <a:rPr lang="en-US" dirty="0"/>
              <a:t>Testing and challenging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Closing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w"/>
            </a:pPr>
            <a:r>
              <a:rPr lang="en-US" dirty="0"/>
              <a:t>Recap and continuity</a:t>
            </a:r>
          </a:p>
        </p:txBody>
      </p:sp>
    </p:spTree>
    <p:extLst>
      <p:ext uri="{BB962C8B-B14F-4D97-AF65-F5344CB8AC3E}">
        <p14:creationId xmlns:p14="http://schemas.microsoft.com/office/powerpoint/2010/main" val="3121026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DD0157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1"/>
            <a:ext cx="3352800" cy="333692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722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4360" t="20388" r="5887" b="13326"/>
          <a:stretch/>
        </p:blipFill>
        <p:spPr>
          <a:xfrm>
            <a:off x="-38638" y="399245"/>
            <a:ext cx="11346289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don’t need to be pretty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5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384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Notes don’t need to be grammatically correct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1825625"/>
            <a:ext cx="5628115" cy="4351338"/>
          </a:xfrm>
        </p:spPr>
      </p:pic>
    </p:spTree>
    <p:extLst>
      <p:ext uri="{BB962C8B-B14F-4D97-AF65-F5344CB8AC3E}">
        <p14:creationId xmlns:p14="http://schemas.microsoft.com/office/powerpoint/2010/main" val="2189387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provide you with the capacity to reconstruct what was said at least two years from the date of the interview</a:t>
            </a:r>
          </a:p>
          <a:p>
            <a:pPr lvl="1"/>
            <a:r>
              <a:rPr lang="en-US" dirty="0"/>
              <a:t>Raw notes should always be retained</a:t>
            </a:r>
          </a:p>
          <a:p>
            <a:pPr lvl="1"/>
            <a:r>
              <a:rPr lang="en-US" dirty="0"/>
              <a:t>“Cleaned up notes” are acceptable as long as raw notes are retained</a:t>
            </a:r>
          </a:p>
          <a:p>
            <a:r>
              <a:rPr lang="en-US" dirty="0"/>
              <a:t>Can save original and track changes on second version or use alternate font or color</a:t>
            </a:r>
          </a:p>
        </p:txBody>
      </p:sp>
    </p:spTree>
    <p:extLst>
      <p:ext uri="{BB962C8B-B14F-4D97-AF65-F5344CB8AC3E}">
        <p14:creationId xmlns:p14="http://schemas.microsoft.com/office/powerpoint/2010/main" val="2294215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Credibility Notations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separate and distinct from notes</a:t>
            </a:r>
          </a:p>
          <a:p>
            <a:r>
              <a:rPr lang="en-US" dirty="0"/>
              <a:t>Can be recorded on index cards or other discreet item</a:t>
            </a:r>
          </a:p>
          <a:p>
            <a:r>
              <a:rPr lang="en-US" dirty="0"/>
              <a:t>Must be in file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06" y="2980386"/>
            <a:ext cx="5513231" cy="36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52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69" y="2386806"/>
            <a:ext cx="4819650" cy="3228975"/>
          </a:xfrm>
        </p:spPr>
      </p:pic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Take photos if you can’t put it in the file</a:t>
            </a:r>
          </a:p>
          <a:p>
            <a:r>
              <a:rPr lang="en-US" dirty="0"/>
              <a:t>Tape a thumb drive inside the file if it is a paper file</a:t>
            </a:r>
          </a:p>
          <a:p>
            <a:r>
              <a:rPr lang="en-US" dirty="0"/>
              <a:t>If all stored digitally, make sure it is catalogued.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2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the Intake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Intake Form:</a:t>
            </a:r>
          </a:p>
          <a:p>
            <a:pPr lvl="1"/>
            <a:r>
              <a:rPr lang="en-US" dirty="0"/>
              <a:t>Double-documentation philosophy</a:t>
            </a:r>
          </a:p>
          <a:p>
            <a:pPr lvl="1"/>
            <a:r>
              <a:rPr lang="en-US" dirty="0"/>
              <a:t>Basis for using</a:t>
            </a:r>
          </a:p>
          <a:p>
            <a:pPr lvl="1"/>
            <a:r>
              <a:rPr lang="en-US" dirty="0"/>
              <a:t>Training Tips</a:t>
            </a:r>
          </a:p>
        </p:txBody>
      </p:sp>
    </p:spTree>
    <p:extLst>
      <p:ext uri="{BB962C8B-B14F-4D97-AF65-F5344CB8AC3E}">
        <p14:creationId xmlns:p14="http://schemas.microsoft.com/office/powerpoint/2010/main" val="3717949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 is Everywhere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Electronic footprints</a:t>
            </a:r>
          </a:p>
          <a:p>
            <a:pPr lvl="1">
              <a:lnSpc>
                <a:spcPct val="90000"/>
              </a:lnSpc>
            </a:pPr>
            <a:r>
              <a:rPr lang="en-US"/>
              <a:t>Cell phones</a:t>
            </a:r>
          </a:p>
          <a:p>
            <a:pPr lvl="1">
              <a:lnSpc>
                <a:spcPct val="90000"/>
              </a:lnSpc>
            </a:pPr>
            <a:r>
              <a:rPr lang="en-US"/>
              <a:t>Pagers</a:t>
            </a:r>
          </a:p>
          <a:p>
            <a:pPr lvl="1">
              <a:lnSpc>
                <a:spcPct val="90000"/>
              </a:lnSpc>
            </a:pPr>
            <a:r>
              <a:rPr lang="en-US"/>
              <a:t>Data Cards</a:t>
            </a:r>
          </a:p>
          <a:p>
            <a:pPr lvl="1">
              <a:lnSpc>
                <a:spcPct val="90000"/>
              </a:lnSpc>
            </a:pPr>
            <a:r>
              <a:rPr lang="en-US"/>
              <a:t>ATM’s </a:t>
            </a:r>
          </a:p>
          <a:p>
            <a:pPr lvl="1">
              <a:lnSpc>
                <a:spcPct val="90000"/>
              </a:lnSpc>
            </a:pPr>
            <a:r>
              <a:rPr lang="en-US"/>
              <a:t>Phone chips</a:t>
            </a:r>
          </a:p>
          <a:p>
            <a:pPr lvl="1">
              <a:lnSpc>
                <a:spcPct val="90000"/>
              </a:lnSpc>
            </a:pPr>
            <a:r>
              <a:rPr lang="en-US"/>
              <a:t>Voice Mail</a:t>
            </a:r>
          </a:p>
          <a:p>
            <a:pPr lvl="1">
              <a:lnSpc>
                <a:spcPct val="90000"/>
              </a:lnSpc>
            </a:pPr>
            <a:r>
              <a:rPr lang="en-US"/>
              <a:t>GPS devices</a:t>
            </a:r>
          </a:p>
          <a:p>
            <a:pPr lvl="1">
              <a:lnSpc>
                <a:spcPct val="90000"/>
              </a:lnSpc>
            </a:pPr>
            <a:r>
              <a:rPr lang="en-US"/>
              <a:t>Surveillance Tapes</a:t>
            </a:r>
          </a:p>
        </p:txBody>
      </p:sp>
    </p:spTree>
    <p:extLst>
      <p:ext uri="{BB962C8B-B14F-4D97-AF65-F5344CB8AC3E}">
        <p14:creationId xmlns:p14="http://schemas.microsoft.com/office/powerpoint/2010/main" val="1211696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creative 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Corporate discounts/id’s</a:t>
            </a:r>
          </a:p>
          <a:p>
            <a:r>
              <a:rPr lang="en-US"/>
              <a:t>Credit card receipts</a:t>
            </a:r>
          </a:p>
          <a:p>
            <a:r>
              <a:rPr lang="en-US"/>
              <a:t>Hotel and travel records</a:t>
            </a:r>
          </a:p>
          <a:p>
            <a:r>
              <a:rPr lang="en-US"/>
              <a:t>ATM cameras</a:t>
            </a:r>
          </a:p>
          <a:p>
            <a:r>
              <a:rPr lang="en-US"/>
              <a:t>Internet cookies</a:t>
            </a:r>
          </a:p>
          <a:p>
            <a:r>
              <a:rPr lang="en-US"/>
              <a:t>“deleted” emails</a:t>
            </a:r>
          </a:p>
          <a:p>
            <a:r>
              <a:rPr lang="en-US"/>
              <a:t>Vendors and suppliers</a:t>
            </a:r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9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Notes, diaries and calendars	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895600"/>
            <a:ext cx="7772400" cy="3276600"/>
          </a:xfrm>
        </p:spPr>
        <p:txBody>
          <a:bodyPr/>
          <a:lstStyle/>
          <a:p>
            <a:r>
              <a:rPr lang="en-US"/>
              <a:t>Obtain immediately for chain of evidence and authenticity purposes</a:t>
            </a:r>
          </a:p>
          <a:p>
            <a:r>
              <a:rPr lang="en-US"/>
              <a:t>Make copies and authenticate</a:t>
            </a:r>
          </a:p>
          <a:p>
            <a:r>
              <a:rPr lang="en-US"/>
              <a:t>Use distinctive ink</a:t>
            </a:r>
          </a:p>
        </p:txBody>
      </p:sp>
    </p:spTree>
    <p:extLst>
      <p:ext uri="{BB962C8B-B14F-4D97-AF65-F5344CB8AC3E}">
        <p14:creationId xmlns:p14="http://schemas.microsoft.com/office/powerpoint/2010/main" val="933963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Generate Evidence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667000"/>
            <a:ext cx="7772400" cy="3505200"/>
          </a:xfrm>
        </p:spPr>
        <p:txBody>
          <a:bodyPr/>
          <a:lstStyle/>
          <a:p>
            <a:r>
              <a:rPr lang="en-US"/>
              <a:t>Take photos</a:t>
            </a:r>
          </a:p>
          <a:p>
            <a:r>
              <a:rPr lang="en-US"/>
              <a:t>Screen shots</a:t>
            </a:r>
          </a:p>
          <a:p>
            <a:r>
              <a:rPr lang="en-US"/>
              <a:t>Video or Audio records</a:t>
            </a:r>
          </a:p>
          <a:p>
            <a:r>
              <a:rPr lang="en-US"/>
              <a:t>Printouts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97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Investigative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helpful to use a worksheet</a:t>
            </a:r>
          </a:p>
          <a:p>
            <a:r>
              <a:rPr lang="en-US" dirty="0"/>
              <a:t>Do not retain drafts</a:t>
            </a:r>
          </a:p>
        </p:txBody>
      </p:sp>
    </p:spTree>
    <p:extLst>
      <p:ext uri="{BB962C8B-B14F-4D97-AF65-F5344CB8AC3E}">
        <p14:creationId xmlns:p14="http://schemas.microsoft.com/office/powerpoint/2010/main" val="3694019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86" t="16297" r="5986" b="15569"/>
          <a:stretch/>
        </p:blipFill>
        <p:spPr>
          <a:xfrm>
            <a:off x="425003" y="141667"/>
            <a:ext cx="11037194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17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43" t="14184" r="8521" b="14910"/>
          <a:stretch/>
        </p:blipFill>
        <p:spPr>
          <a:xfrm>
            <a:off x="553792" y="-64394"/>
            <a:ext cx="10599311" cy="69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73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82" t="15636" r="8733" b="15702"/>
          <a:stretch/>
        </p:blipFill>
        <p:spPr>
          <a:xfrm>
            <a:off x="643944" y="77273"/>
            <a:ext cx="10483402" cy="66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84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Statements of Fact (i.e. what happened)</a:t>
            </a:r>
          </a:p>
          <a:p>
            <a:r>
              <a:rPr lang="en-US" dirty="0"/>
              <a:t>Statements regarding degree of evidence to support or not support facts</a:t>
            </a:r>
          </a:p>
          <a:p>
            <a:r>
              <a:rPr lang="en-US" dirty="0"/>
              <a:t>Statements as to why allegations or facts asserted during the course of an investigation were not found to be supported by evidence or were false.</a:t>
            </a:r>
          </a:p>
          <a:p>
            <a:r>
              <a:rPr lang="en-US" dirty="0"/>
              <a:t>No legal conclusions</a:t>
            </a:r>
          </a:p>
        </p:txBody>
      </p:sp>
    </p:spTree>
    <p:extLst>
      <p:ext uri="{BB962C8B-B14F-4D97-AF65-F5344CB8AC3E}">
        <p14:creationId xmlns:p14="http://schemas.microsoft.com/office/powerpoint/2010/main" val="2053364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Fran Sepler, Sepler &amp; Associates</a:t>
            </a:r>
          </a:p>
          <a:p>
            <a:r>
              <a:rPr lang="en-US" dirty="0"/>
              <a:t>fransepler@sepler.com</a:t>
            </a:r>
          </a:p>
        </p:txBody>
      </p:sp>
    </p:spTree>
    <p:extLst>
      <p:ext uri="{BB962C8B-B14F-4D97-AF65-F5344CB8AC3E}">
        <p14:creationId xmlns:p14="http://schemas.microsoft.com/office/powerpoint/2010/main" val="126741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06" t="13391" b="5535"/>
          <a:stretch/>
        </p:blipFill>
        <p:spPr>
          <a:xfrm>
            <a:off x="965915" y="-141668"/>
            <a:ext cx="10393252" cy="79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5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" t="13656" b="5746"/>
          <a:stretch/>
        </p:blipFill>
        <p:spPr>
          <a:xfrm>
            <a:off x="476518" y="0"/>
            <a:ext cx="11088710" cy="7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7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Intake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contemporaneous</a:t>
            </a:r>
          </a:p>
          <a:p>
            <a:r>
              <a:rPr lang="en-US" dirty="0"/>
              <a:t>“If offered” information</a:t>
            </a:r>
          </a:p>
          <a:p>
            <a:r>
              <a:rPr lang="en-US" dirty="0"/>
              <a:t>Focused on the “Always’” and “Nevers”</a:t>
            </a:r>
          </a:p>
          <a:p>
            <a:r>
              <a:rPr lang="en-US" dirty="0"/>
              <a:t>The intake form will help you have a discussion with your HR person to determine a course of action</a:t>
            </a:r>
          </a:p>
        </p:txBody>
      </p:sp>
    </p:spTree>
    <p:extLst>
      <p:ext uri="{BB962C8B-B14F-4D97-AF65-F5344CB8AC3E}">
        <p14:creationId xmlns:p14="http://schemas.microsoft.com/office/powerpoint/2010/main" val="290123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“Alwayses”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“Thanks for bringing this to my attention.”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“We take these things seriously.”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“ We want this to be a safe and respectful work      environment.”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“I’ll let you know what the next step will be.”</a:t>
            </a:r>
          </a:p>
        </p:txBody>
      </p:sp>
    </p:spTree>
    <p:extLst>
      <p:ext uri="{BB962C8B-B14F-4D97-AF65-F5344CB8AC3E}">
        <p14:creationId xmlns:p14="http://schemas.microsoft.com/office/powerpoint/2010/main" val="329739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“Nevers”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“I can’t believe (s)he would behave like that.”</a:t>
            </a:r>
          </a:p>
          <a:p>
            <a:endParaRPr lang="en-US" sz="1000" dirty="0"/>
          </a:p>
          <a:p>
            <a:r>
              <a:rPr lang="en-US" dirty="0"/>
              <a:t>“What was your part in it?”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“Why are you just bringing this up now?”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“Why do you think they did that to you?”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6418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852</TotalTime>
  <Words>840</Words>
  <Application>Microsoft Office PowerPoint</Application>
  <PresentationFormat>Widescreen</PresentationFormat>
  <Paragraphs>201</Paragraphs>
  <Slides>49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ＭＳ Ｐゴシック</vt:lpstr>
      <vt:lpstr>Arial</vt:lpstr>
      <vt:lpstr>Calibri</vt:lpstr>
      <vt:lpstr>Corbel</vt:lpstr>
      <vt:lpstr>Times New Roman</vt:lpstr>
      <vt:lpstr>Wingdings</vt:lpstr>
      <vt:lpstr>Depth</vt:lpstr>
      <vt:lpstr>World Class Investigations</vt:lpstr>
      <vt:lpstr>Why Conduct an Investigation?</vt:lpstr>
      <vt:lpstr>PowerPoint Presentation</vt:lpstr>
      <vt:lpstr>Documenting the Intake</vt:lpstr>
      <vt:lpstr>PowerPoint Presentation</vt:lpstr>
      <vt:lpstr>PowerPoint Presentation</vt:lpstr>
      <vt:lpstr>Using the Intake Form</vt:lpstr>
      <vt:lpstr>The “Alwayses”</vt:lpstr>
      <vt:lpstr>The “Nevers”</vt:lpstr>
      <vt:lpstr>Opening Your File</vt:lpstr>
      <vt:lpstr>File Contents: All Files</vt:lpstr>
      <vt:lpstr>PowerPoint Presentation</vt:lpstr>
      <vt:lpstr>PowerPoint Presentation</vt:lpstr>
      <vt:lpstr>PowerPoint Presentation</vt:lpstr>
      <vt:lpstr>Interim Actions</vt:lpstr>
      <vt:lpstr>PowerPoint Presentation</vt:lpstr>
      <vt:lpstr>Investigative Hold/Preservation of Documents</vt:lpstr>
      <vt:lpstr>PowerPoint Presentation</vt:lpstr>
      <vt:lpstr>Decision To Investigate</vt:lpstr>
      <vt:lpstr>PowerPoint Presentation</vt:lpstr>
      <vt:lpstr>Who Should Investigate?</vt:lpstr>
      <vt:lpstr>PowerPoint Presentation</vt:lpstr>
      <vt:lpstr>The Need to Know Analysis</vt:lpstr>
      <vt:lpstr>PowerPoint Presentation</vt:lpstr>
      <vt:lpstr>The Investigative Plan</vt:lpstr>
      <vt:lpstr>The plan can be very informal</vt:lpstr>
      <vt:lpstr>Or formal.</vt:lpstr>
      <vt:lpstr>Elements of An Investigative Plan</vt:lpstr>
      <vt:lpstr>Contacting the Employees</vt:lpstr>
      <vt:lpstr>PowerPoint Presentation</vt:lpstr>
      <vt:lpstr>Notices</vt:lpstr>
      <vt:lpstr>The 5 Stages of Interviewing</vt:lpstr>
      <vt:lpstr>PowerPoint Presentation</vt:lpstr>
      <vt:lpstr>PowerPoint Presentation</vt:lpstr>
      <vt:lpstr>Notes don’t need to be pretty</vt:lpstr>
      <vt:lpstr>Notes don’t need to be grammatically correct</vt:lpstr>
      <vt:lpstr>Notes</vt:lpstr>
      <vt:lpstr>Credibility Notations </vt:lpstr>
      <vt:lpstr>Evidence</vt:lpstr>
      <vt:lpstr>Evidence is Everywhere</vt:lpstr>
      <vt:lpstr>More creative </vt:lpstr>
      <vt:lpstr>Notes, diaries and calendars </vt:lpstr>
      <vt:lpstr>Generate Evidence</vt:lpstr>
      <vt:lpstr>Investigative Report</vt:lpstr>
      <vt:lpstr>PowerPoint Presentation</vt:lpstr>
      <vt:lpstr>PowerPoint Presentation</vt:lpstr>
      <vt:lpstr>PowerPoint Presentation</vt:lpstr>
      <vt:lpstr>Findings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Investigative File</dc:title>
  <dc:creator>Fran Sepler</dc:creator>
  <cp:lastModifiedBy>Fran Sepler</cp:lastModifiedBy>
  <cp:revision>25</cp:revision>
  <dcterms:created xsi:type="dcterms:W3CDTF">2016-09-12T18:34:25Z</dcterms:created>
  <dcterms:modified xsi:type="dcterms:W3CDTF">2017-04-01T15:46:54Z</dcterms:modified>
</cp:coreProperties>
</file>